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6" r:id="rId2"/>
    <p:sldId id="434" r:id="rId3"/>
    <p:sldId id="455" r:id="rId4"/>
    <p:sldId id="285" r:id="rId5"/>
    <p:sldId id="456" r:id="rId6"/>
    <p:sldId id="400" r:id="rId7"/>
    <p:sldId id="450" r:id="rId8"/>
    <p:sldId id="457" r:id="rId9"/>
    <p:sldId id="451" r:id="rId10"/>
    <p:sldId id="452" r:id="rId11"/>
    <p:sldId id="264" r:id="rId12"/>
    <p:sldId id="422" r:id="rId13"/>
    <p:sldId id="423" r:id="rId14"/>
    <p:sldId id="265" r:id="rId15"/>
    <p:sldId id="331" r:id="rId16"/>
    <p:sldId id="259" r:id="rId17"/>
    <p:sldId id="258" r:id="rId18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2E98F"/>
    <a:srgbClr val="000000"/>
    <a:srgbClr val="8EC0B9"/>
    <a:srgbClr val="E9F5ED"/>
    <a:srgbClr val="FFFFFF"/>
    <a:srgbClr val="E60013"/>
    <a:srgbClr val="57B4C5"/>
    <a:srgbClr val="EFE188"/>
    <a:srgbClr val="56C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113" d="100"/>
          <a:sy n="113" d="100"/>
        </p:scale>
        <p:origin x="546" y="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2D0EB-F480-0324-34DB-068608994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FEE0A419-CA8F-ACCC-BF0B-3D2F22B9EA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21D9DBEB-0D09-0DAC-DA4C-D8482161A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7BAA2DCB-E0DC-4117-A11A-8A80A24C2EFC}"/>
              </a:ext>
            </a:extLst>
          </p:cNvPr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91436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D4121-B29C-9974-33D9-629E347C1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A2AC043B-7951-7EBF-A92C-32302EA5C3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84D089AF-B9C5-47B1-8DFD-7D9251077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36A82EE4-D66B-F554-DA1E-C8EACDF7B45C}"/>
              </a:ext>
            </a:extLst>
          </p:cNvPr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50683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1B8FA29-421B-48E3-826B-0164DE8339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8">
            <a:extLst>
              <a:ext uri="{FF2B5EF4-FFF2-40B4-BE49-F238E27FC236}">
                <a16:creationId xmlns:a16="http://schemas.microsoft.com/office/drawing/2014/main" id="{8964BB76-2B42-4255-A4CD-6958DA659F5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28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  <p:sldLayoutId id="2147483669" r:id="rId4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平移和旋转（二）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13">
            <a:extLst>
              <a:ext uri="{FF2B5EF4-FFF2-40B4-BE49-F238E27FC236}">
                <a16:creationId xmlns:a16="http://schemas.microsoft.com/office/drawing/2014/main" id="{296ADA7F-1AFA-4213-8C2C-C0275E19E273}"/>
              </a:ext>
            </a:extLst>
          </p:cNvPr>
          <p:cNvSpPr/>
          <p:nvPr/>
        </p:nvSpPr>
        <p:spPr>
          <a:xfrm>
            <a:off x="914401" y="4362450"/>
            <a:ext cx="8934450" cy="1495425"/>
          </a:xfrm>
          <a:prstGeom prst="roundRect">
            <a:avLst/>
          </a:prstGeom>
          <a:solidFill>
            <a:srgbClr val="FCE9F1"/>
          </a:solidFill>
          <a:ln w="12700">
            <a:solidFill>
              <a:srgbClr val="E54D1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判断图形平移的方向和距离时，可以根据该图形上某个点或线段平移的方向和距离来确定。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AFBFF6D-2648-46C1-8A0D-4FA7BA0B78A8}"/>
              </a:ext>
            </a:extLst>
          </p:cNvPr>
          <p:cNvGrpSpPr/>
          <p:nvPr/>
        </p:nvGrpSpPr>
        <p:grpSpPr>
          <a:xfrm>
            <a:off x="528706" y="263954"/>
            <a:ext cx="2506133" cy="728133"/>
            <a:chOff x="488950" y="495300"/>
            <a:chExt cx="1879600" cy="5461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4D2CBB6A-EE70-4A56-B1A3-795D79C9E48D}"/>
                </a:ext>
              </a:extLst>
            </p:cNvPr>
            <p:cNvSpPr/>
            <p:nvPr/>
          </p:nvSpPr>
          <p:spPr>
            <a:xfrm>
              <a:off x="1822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结</a:t>
              </a: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2433236-2E01-440E-85FC-718E56CC8B60}"/>
                </a:ext>
              </a:extLst>
            </p:cNvPr>
            <p:cNvSpPr/>
            <p:nvPr/>
          </p:nvSpPr>
          <p:spPr>
            <a:xfrm>
              <a:off x="1377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小</a:t>
              </a: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5EBFA1F-5AE2-40FC-9DB9-E98C6A6A1F70}"/>
                </a:ext>
              </a:extLst>
            </p:cNvPr>
            <p:cNvSpPr/>
            <p:nvPr/>
          </p:nvSpPr>
          <p:spPr>
            <a:xfrm>
              <a:off x="933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纳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48FCC54-CACA-4C02-884A-061713F7C279}"/>
                </a:ext>
              </a:extLst>
            </p:cNvPr>
            <p:cNvSpPr/>
            <p:nvPr/>
          </p:nvSpPr>
          <p:spPr>
            <a:xfrm>
              <a:off x="488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归</a:t>
              </a:r>
            </a:p>
          </p:txBody>
        </p:sp>
      </p:grpSp>
      <p:sp>
        <p:nvSpPr>
          <p:cNvPr id="8" name="圆角矩形 13">
            <a:extLst>
              <a:ext uri="{FF2B5EF4-FFF2-40B4-BE49-F238E27FC236}">
                <a16:creationId xmlns:a16="http://schemas.microsoft.com/office/drawing/2014/main" id="{41BE6116-669F-4717-8DBE-6F483B8FC418}"/>
              </a:ext>
            </a:extLst>
          </p:cNvPr>
          <p:cNvSpPr/>
          <p:nvPr/>
        </p:nvSpPr>
        <p:spPr>
          <a:xfrm>
            <a:off x="914400" y="1323975"/>
            <a:ext cx="10563225" cy="2724150"/>
          </a:xfrm>
          <a:prstGeom prst="roundRect">
            <a:avLst/>
          </a:prstGeom>
          <a:solidFill>
            <a:srgbClr val="FCE9F1"/>
          </a:solidFill>
          <a:ln w="12700">
            <a:solidFill>
              <a:srgbClr val="E54D1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描述物体的平移时，要从物体平移的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平移的距离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两方面来描述。可以先上下平移，再左右平移；也可以先左右平移，再上下平移。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CA9D080-F1E5-C972-1386-B3F8BC146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13" r="488" b="35039"/>
          <a:stretch/>
        </p:blipFill>
        <p:spPr>
          <a:xfrm>
            <a:off x="9682453" y="3976166"/>
            <a:ext cx="2604855" cy="325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7D362E-3365-41CF-55AC-B6C323E14925}"/>
              </a:ext>
            </a:extLst>
          </p:cNvPr>
          <p:cNvSpPr txBox="1"/>
          <p:nvPr/>
        </p:nvSpPr>
        <p:spPr>
          <a:xfrm>
            <a:off x="924128" y="1294010"/>
            <a:ext cx="10404272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移一移，描一描。</a:t>
            </a: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8C2E2-2ADB-FF74-0A43-1CB1CE5D8947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ED0DC-B137-5D66-632B-E947250594A5}"/>
              </a:ext>
            </a:extLst>
          </p:cNvPr>
          <p:cNvSpPr txBox="1"/>
          <p:nvPr/>
        </p:nvSpPr>
        <p:spPr>
          <a:xfrm>
            <a:off x="437005" y="12940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C72ABB-AB8D-3694-BCFE-13D7082C0F3A}"/>
              </a:ext>
            </a:extLst>
          </p:cNvPr>
          <p:cNvSpPr txBox="1"/>
          <p:nvPr/>
        </p:nvSpPr>
        <p:spPr>
          <a:xfrm>
            <a:off x="7998517" y="6709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3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19" name="图片 9">
            <a:extLst>
              <a:ext uri="{FF2B5EF4-FFF2-40B4-BE49-F238E27FC236}">
                <a16:creationId xmlns:a16="http://schemas.microsoft.com/office/drawing/2014/main" id="{98C889E8-F1EA-4782-A769-4DF8823CDB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40" y="2356340"/>
            <a:ext cx="9766520" cy="433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DE73EF-EFF8-4B81-A164-81F2D008C7BC}"/>
              </a:ext>
            </a:extLst>
          </p:cNvPr>
          <p:cNvSpPr/>
          <p:nvPr/>
        </p:nvSpPr>
        <p:spPr>
          <a:xfrm>
            <a:off x="794395" y="353628"/>
            <a:ext cx="6096000" cy="180857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）把图①向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/>
                <a:ea typeface="黑体" panose="02010609060101010101" pitchFamily="49" charset="-122"/>
              </a:rPr>
              <a:t>左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格。</a:t>
            </a:r>
          </a:p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）把图②向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/>
                <a:ea typeface="黑体" panose="02010609060101010101" pitchFamily="49" charset="-122"/>
              </a:rPr>
              <a:t>右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格。</a:t>
            </a:r>
          </a:p>
          <a:p>
            <a:pPr algn="just">
              <a:lnSpc>
                <a:spcPct val="120000"/>
              </a:lnSpc>
            </a:pP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）把图③向</a:t>
            </a:r>
            <a:r>
              <a:rPr lang="zh-CN" altLang="en-US" sz="3200" b="1" dirty="0">
                <a:solidFill>
                  <a:srgbClr val="FF0000"/>
                </a:solidFill>
                <a:latin typeface="Times New Roman"/>
                <a:ea typeface="黑体" panose="02010609060101010101" pitchFamily="49" charset="-122"/>
              </a:rPr>
              <a:t>上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格。</a:t>
            </a:r>
          </a:p>
        </p:txBody>
      </p:sp>
      <p:pic>
        <p:nvPicPr>
          <p:cNvPr id="3" name="图片 9">
            <a:extLst>
              <a:ext uri="{FF2B5EF4-FFF2-40B4-BE49-F238E27FC236}">
                <a16:creationId xmlns:a16="http://schemas.microsoft.com/office/drawing/2014/main" id="{976CEDBB-8798-4179-9107-14AF3B6DD9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40" y="2313808"/>
            <a:ext cx="9766520" cy="433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>
            <a:extLst>
              <a:ext uri="{FF2B5EF4-FFF2-40B4-BE49-F238E27FC236}">
                <a16:creationId xmlns:a16="http://schemas.microsoft.com/office/drawing/2014/main" id="{E7F1343D-2C68-471F-BB03-652A3D9068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1" y="2253956"/>
            <a:ext cx="1164167" cy="57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8">
            <a:extLst>
              <a:ext uri="{FF2B5EF4-FFF2-40B4-BE49-F238E27FC236}">
                <a16:creationId xmlns:a16="http://schemas.microsoft.com/office/drawing/2014/main" id="{A5D155CF-DBC9-44DF-8664-E24EEAEDDA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1" y="2635449"/>
            <a:ext cx="2292348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9">
            <a:extLst>
              <a:ext uri="{FF2B5EF4-FFF2-40B4-BE49-F238E27FC236}">
                <a16:creationId xmlns:a16="http://schemas.microsoft.com/office/drawing/2014/main" id="{FCF78E88-CA00-44F7-BB67-22F3145035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6" y="4170032"/>
            <a:ext cx="126289" cy="143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AA5510C-B488-4461-8709-8B016C88E473}"/>
              </a:ext>
            </a:extLst>
          </p:cNvPr>
          <p:cNvSpPr/>
          <p:nvPr/>
        </p:nvSpPr>
        <p:spPr>
          <a:xfrm>
            <a:off x="4933950" y="2341233"/>
            <a:ext cx="1857375" cy="2774951"/>
          </a:xfrm>
          <a:prstGeom prst="rect">
            <a:avLst/>
          </a:prstGeom>
          <a:noFill/>
          <a:ln w="19050">
            <a:solidFill>
              <a:srgbClr val="D2322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926BB24-38F8-4C23-944C-25A5A5F9B1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2961" y="4141861"/>
            <a:ext cx="1191692" cy="2304435"/>
          </a:xfrm>
          <a:prstGeom prst="rect">
            <a:avLst/>
          </a:prstGeom>
        </p:spPr>
      </p:pic>
      <p:sp>
        <p:nvSpPr>
          <p:cNvPr id="9" name="AutoShape 27">
            <a:extLst>
              <a:ext uri="{FF2B5EF4-FFF2-40B4-BE49-F238E27FC236}">
                <a16:creationId xmlns:a16="http://schemas.microsoft.com/office/drawing/2014/main" id="{6E56DFD8-B7F7-4EE8-B0AC-3211D1713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1866" y="4885668"/>
            <a:ext cx="2591476" cy="1005897"/>
          </a:xfrm>
          <a:prstGeom prst="wedgeRoundRectCallout">
            <a:avLst>
              <a:gd name="adj1" fmla="val -62067"/>
              <a:gd name="adj2" fmla="val -26628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最后组成的图形是小松树。</a:t>
            </a:r>
          </a:p>
        </p:txBody>
      </p:sp>
    </p:spTree>
    <p:extLst>
      <p:ext uri="{BB962C8B-B14F-4D97-AF65-F5344CB8AC3E}">
        <p14:creationId xmlns:p14="http://schemas.microsoft.com/office/powerpoint/2010/main" val="227066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46914E-6 L -0.19045 0.001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46914E-6 L 0.15191 -2.4691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8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83951E-6 L 0 -0.067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156D27E-81DB-4C42-82A7-30847E455483}"/>
              </a:ext>
            </a:extLst>
          </p:cNvPr>
          <p:cNvGraphicFramePr>
            <a:graphicFrameLocks noGrp="1"/>
          </p:cNvGraphicFramePr>
          <p:nvPr/>
        </p:nvGraphicFramePr>
        <p:xfrm>
          <a:off x="3856968" y="2423196"/>
          <a:ext cx="3919629" cy="391785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9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9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9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9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9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9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9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9693"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latin typeface="楷体" panose="02010609060101010101" pitchFamily="49" charset="-122"/>
                      </a:endParaRPr>
                    </a:p>
                  </a:txBody>
                  <a:tcPr marL="101589" marR="101589" marT="50772" marB="50772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图片 8">
            <a:extLst>
              <a:ext uri="{FF2B5EF4-FFF2-40B4-BE49-F238E27FC236}">
                <a16:creationId xmlns:a16="http://schemas.microsoft.com/office/drawing/2014/main" id="{E51305A1-2FF6-4089-BC0C-1B9871EF7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07" y="4163433"/>
            <a:ext cx="492607" cy="4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9">
            <a:extLst>
              <a:ext uri="{FF2B5EF4-FFF2-40B4-BE49-F238E27FC236}">
                <a16:creationId xmlns:a16="http://schemas.microsoft.com/office/drawing/2014/main" id="{EDECF203-3823-4EFD-8621-571C446758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903" y="4725315"/>
            <a:ext cx="513773" cy="42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A1ABAD1-9984-5408-0B9B-1F1D138FB6FC}"/>
              </a:ext>
            </a:extLst>
          </p:cNvPr>
          <p:cNvSpPr txBox="1"/>
          <p:nvPr/>
        </p:nvSpPr>
        <p:spPr>
          <a:xfrm>
            <a:off x="924128" y="693935"/>
            <a:ext cx="10563022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下面是动物棋盘，掷硬币决定谁先走。每次只能平移</a:t>
            </a:r>
            <a:r>
              <a:rPr lang="en-US" altLang="zh-CN" sz="3200" b="1" dirty="0">
                <a:latin typeface="Times New Roman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格，看猫能否捉到鼠。剪下教材附页</a:t>
            </a:r>
            <a:r>
              <a:rPr lang="en-US" altLang="zh-CN" sz="3200" b="1" dirty="0">
                <a:latin typeface="Times New Roman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中的图</a:t>
            </a:r>
            <a:r>
              <a:rPr lang="en-US" altLang="zh-CN" sz="3200" b="1" dirty="0">
                <a:latin typeface="Times New Roman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，和同伴玩一玩。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F1B769-9FDB-821A-85DE-9DAF6AEB4868}"/>
              </a:ext>
            </a:extLst>
          </p:cNvPr>
          <p:cNvSpPr txBox="1"/>
          <p:nvPr/>
        </p:nvSpPr>
        <p:spPr>
          <a:xfrm>
            <a:off x="437005" y="693935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C4FBDA-A1C2-40EA-451C-A598E99D64A8}"/>
              </a:ext>
            </a:extLst>
          </p:cNvPr>
          <p:cNvSpPr txBox="1"/>
          <p:nvPr/>
        </p:nvSpPr>
        <p:spPr>
          <a:xfrm>
            <a:off x="7998517" y="3280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4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10" name="插入第12页">
            <a:hlinkClick r:id="" action="ppaction://media"/>
            <a:extLst>
              <a:ext uri="{FF2B5EF4-FFF2-40B4-BE49-F238E27FC236}">
                <a16:creationId xmlns:a16="http://schemas.microsoft.com/office/drawing/2014/main" id="{790DE707-12DD-4F4B-AD27-EC25E3D9E5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74592" y="2276508"/>
            <a:ext cx="7242816" cy="410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63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54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EEAB45-53F3-284A-3E39-A4AEB80690E4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734B23-06E2-21D4-27C3-6C398F1AEFE7}"/>
              </a:ext>
            </a:extLst>
          </p:cNvPr>
          <p:cNvSpPr/>
          <p:nvPr/>
        </p:nvSpPr>
        <p:spPr>
          <a:xfrm>
            <a:off x="1366907" y="1336875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方格纸上平移图形的方法：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B64DC7-3F73-2B04-3015-5E3135269958}"/>
              </a:ext>
            </a:extLst>
          </p:cNvPr>
          <p:cNvSpPr/>
          <p:nvPr/>
        </p:nvSpPr>
        <p:spPr>
          <a:xfrm>
            <a:off x="1366906" y="205994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一找：</a:t>
            </a:r>
            <a:r>
              <a:rPr lang="zh-CN" altLang="en-US" sz="2800" b="1" dirty="0"/>
              <a:t>找出图形的</a:t>
            </a:r>
            <a:r>
              <a:rPr lang="zh-CN" altLang="en-US" sz="2800" b="1" dirty="0">
                <a:solidFill>
                  <a:srgbClr val="0000FF"/>
                </a:solidFill>
              </a:rPr>
              <a:t>关键点</a:t>
            </a:r>
            <a:r>
              <a:rPr lang="zh-CN" altLang="en-US" sz="2800" b="1" dirty="0"/>
              <a:t>（或</a:t>
            </a:r>
            <a:r>
              <a:rPr lang="zh-CN" altLang="en-US" sz="2800" b="1" dirty="0">
                <a:solidFill>
                  <a:srgbClr val="0000FF"/>
                </a:solidFill>
              </a:rPr>
              <a:t>关键线段</a:t>
            </a:r>
            <a:r>
              <a:rPr lang="zh-CN" altLang="en-US" sz="2800" b="1" dirty="0"/>
              <a:t>）；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C64C2A9-512C-5DD8-4E1C-E954199C8127}"/>
              </a:ext>
            </a:extLst>
          </p:cNvPr>
          <p:cNvSpPr/>
          <p:nvPr/>
        </p:nvSpPr>
        <p:spPr>
          <a:xfrm>
            <a:off x="1366906" y="2721458"/>
            <a:ext cx="101964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二数：</a:t>
            </a:r>
            <a:r>
              <a:rPr lang="zh-CN" altLang="en-US" sz="2800" b="1" dirty="0"/>
              <a:t>以关键点（或关键线段）为参照点（或参照线段），数出平移的格数；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F4F7139-F294-BFB7-9EDE-BF2EF4866678}"/>
              </a:ext>
            </a:extLst>
          </p:cNvPr>
          <p:cNvSpPr/>
          <p:nvPr/>
        </p:nvSpPr>
        <p:spPr>
          <a:xfrm>
            <a:off x="1366906" y="3813859"/>
            <a:ext cx="9375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三描：</a:t>
            </a:r>
            <a:r>
              <a:rPr lang="zh-CN" altLang="en-US" sz="2800" b="1" dirty="0"/>
              <a:t>按指定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方向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格数</a:t>
            </a:r>
            <a:r>
              <a:rPr lang="zh-CN" altLang="en-US" sz="2800" b="1" dirty="0"/>
              <a:t>把参照点（或参照线段）平移到新位置，描出各点（或画出线段）。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269C46-3CB7-65FD-37AD-B1757EE28969}"/>
              </a:ext>
            </a:extLst>
          </p:cNvPr>
          <p:cNvSpPr/>
          <p:nvPr/>
        </p:nvSpPr>
        <p:spPr>
          <a:xfrm>
            <a:off x="1366905" y="4906260"/>
            <a:ext cx="9595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四连：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把各点按原图形顺次连接，就得到平移后的图形。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D502E8-FDF2-D342-16BC-6E3ABF5B298B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9517313-8E51-F356-2C02-1D21F1C2A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184" y="2436516"/>
            <a:ext cx="3026619" cy="36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3451B8F4-E1A6-9586-EB72-30239BCFB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299" y="2436516"/>
            <a:ext cx="3013876" cy="3675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6A22C4-889D-0FF0-2EC0-7002A66BD7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837" y="3936276"/>
            <a:ext cx="858009" cy="5866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81A76F8-6120-6079-1B9B-98D37B978A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327" y="3356023"/>
            <a:ext cx="612512" cy="867245"/>
          </a:xfrm>
          <a:prstGeom prst="rect">
            <a:avLst/>
          </a:prstGeom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id="{A3B87797-1D8E-777F-16CF-FBD2C523F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9119" y="1349238"/>
            <a:ext cx="2462865" cy="6317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dirty="0">
                <a:latin typeface="Times New Roman"/>
                <a:ea typeface="黑体" panose="02010609060101010101" pitchFamily="49" charset="-122"/>
              </a:rPr>
              <a:t>俄罗斯方块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DF4EE45-8349-6839-7F24-1AF6CC13FC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535" y="2861962"/>
            <a:ext cx="2165879" cy="4258277"/>
          </a:xfrm>
          <a:prstGeom prst="rect">
            <a:avLst/>
          </a:prstGeom>
        </p:spPr>
      </p:pic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id="{969DCFE7-45B4-11CC-B5EE-492B7ACA04F9}"/>
              </a:ext>
            </a:extLst>
          </p:cNvPr>
          <p:cNvSpPr/>
          <p:nvPr/>
        </p:nvSpPr>
        <p:spPr>
          <a:xfrm>
            <a:off x="8020050" y="1085850"/>
            <a:ext cx="3409950" cy="1743075"/>
          </a:xfrm>
          <a:prstGeom prst="wedgeRoundRectCallout">
            <a:avLst>
              <a:gd name="adj1" fmla="val -3900"/>
              <a:gd name="adj2" fmla="val 76369"/>
              <a:gd name="adj3" fmla="val 16667"/>
            </a:avLst>
          </a:prstGeom>
          <a:solidFill>
            <a:srgbClr val="E9F5ED"/>
          </a:solidFill>
          <a:ln>
            <a:solidFill>
              <a:srgbClr val="8EC0B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</a:rPr>
              <a:t>在俄罗斯方块游戏中，出现了哪些运动方式？</a:t>
            </a:r>
          </a:p>
        </p:txBody>
      </p:sp>
    </p:spTree>
    <p:extLst>
      <p:ext uri="{BB962C8B-B14F-4D97-AF65-F5344CB8AC3E}">
        <p14:creationId xmlns:p14="http://schemas.microsoft.com/office/powerpoint/2010/main" val="87066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L 0.04652 4.3209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52 4.32099E-6 L 0.04513 0.247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5679E-6 L 0.04462 -4.567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62 -4.5679E-6 L 0.04462 0.2058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8C91A-0510-F315-EA9C-5C7863CC7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1D1E889-5AFC-29E4-232F-D724FD89E6DD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08745F36-084D-A732-0ABD-CDD599EFC0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337912"/>
              </p:ext>
            </p:extLst>
          </p:nvPr>
        </p:nvGraphicFramePr>
        <p:xfrm>
          <a:off x="6545476" y="1736080"/>
          <a:ext cx="4680000" cy="28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01F51385-BD85-7564-80F1-82EDE796CD0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63477" y="2232700"/>
            <a:ext cx="3856955" cy="21851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5280600-535A-B0EF-AB05-0E284DD257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978" y="2752479"/>
            <a:ext cx="180000" cy="1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094232D1-A19C-3BED-FBC6-666459C1E0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565" y="2461983"/>
            <a:ext cx="1114085" cy="70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FC33BCC-9C6C-BB17-0CFD-2E8FEC72B6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131" y="3111190"/>
            <a:ext cx="96314" cy="118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497FC7-336A-E1E9-1E04-E11EFC488493}"/>
              </a:ext>
            </a:extLst>
          </p:cNvPr>
          <p:cNvSpPr txBox="1"/>
          <p:nvPr/>
        </p:nvSpPr>
        <p:spPr>
          <a:xfrm>
            <a:off x="1666876" y="4975617"/>
            <a:ext cx="8858250" cy="1375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lnSpc>
                <a:spcPct val="13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说一说移动的依据是什么？你是怎样做的？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14350" indent="-514350" eaLnBrk="1" hangingPunct="1">
              <a:lnSpc>
                <a:spcPct val="15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动手移一移，看看你拼出的图像什么？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46B035E-BCA7-E6F0-EC01-713CFD0629E5}"/>
              </a:ext>
            </a:extLst>
          </p:cNvPr>
          <p:cNvGrpSpPr/>
          <p:nvPr/>
        </p:nvGrpSpPr>
        <p:grpSpPr>
          <a:xfrm>
            <a:off x="1025351" y="1146175"/>
            <a:ext cx="5280025" cy="692150"/>
            <a:chOff x="1087" y="7182"/>
            <a:chExt cx="8315" cy="1090"/>
          </a:xfrm>
        </p:grpSpPr>
        <p:sp>
          <p:nvSpPr>
            <p:cNvPr id="12" name="标题 1">
              <a:extLst>
                <a:ext uri="{FF2B5EF4-FFF2-40B4-BE49-F238E27FC236}">
                  <a16:creationId xmlns:a16="http://schemas.microsoft.com/office/drawing/2014/main" id="{D63F9B84-29D7-79B0-3F9F-77E55A04120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759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移一移，描一描。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01627E1-6BB9-F8E2-54B4-1475C3429A33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0C590F8-6903-18B7-AC4F-541267178B7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任意多边形: 形状 18">
                <a:extLst>
                  <a:ext uri="{FF2B5EF4-FFF2-40B4-BE49-F238E27FC236}">
                    <a16:creationId xmlns:a16="http://schemas.microsoft.com/office/drawing/2014/main" id="{D23F0A19-58AD-974B-5C0F-FF24EFB36673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409CEF0-1CF6-7730-B112-AECC3DAE90F3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73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671E1B-06ED-02BE-C608-B34F46C93882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DE78552-06F4-DCE3-10DD-3ED493C0CDB4}"/>
              </a:ext>
            </a:extLst>
          </p:cNvPr>
          <p:cNvGrpSpPr/>
          <p:nvPr/>
        </p:nvGrpSpPr>
        <p:grpSpPr>
          <a:xfrm>
            <a:off x="1025351" y="1146175"/>
            <a:ext cx="5280025" cy="692150"/>
            <a:chOff x="1087" y="7182"/>
            <a:chExt cx="8315" cy="1090"/>
          </a:xfrm>
        </p:grpSpPr>
        <p:sp>
          <p:nvSpPr>
            <p:cNvPr id="10" name="标题 1">
              <a:extLst>
                <a:ext uri="{FF2B5EF4-FFF2-40B4-BE49-F238E27FC236}">
                  <a16:creationId xmlns:a16="http://schemas.microsoft.com/office/drawing/2014/main" id="{C46D3CA5-0989-765B-DA2C-2BC612B13ACF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759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移一移，描一描。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1367144-0B33-346B-D2F3-F120CA3CB880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8DAF84A-8E93-F800-0182-063C0926DDA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任意多边形: 形状 18">
                <a:extLst>
                  <a:ext uri="{FF2B5EF4-FFF2-40B4-BE49-F238E27FC236}">
                    <a16:creationId xmlns:a16="http://schemas.microsoft.com/office/drawing/2014/main" id="{03246206-0DCD-8AD9-2644-DAC7ADC1E8DA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BF8D634B-1390-B328-A3E2-1342B176876C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6C73530-F549-480D-858A-7627C4EE8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10877"/>
              </p:ext>
            </p:extLst>
          </p:nvPr>
        </p:nvGraphicFramePr>
        <p:xfrm>
          <a:off x="1200590" y="2031355"/>
          <a:ext cx="6864351" cy="4222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8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B840F43-7AF3-4237-9236-66E7F18478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30571" y="161047"/>
            <a:ext cx="3187566" cy="18059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B25FEB-F255-4E0D-B17B-EBC416A927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156" y="3523606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52B69CB-8FCC-4585-A27F-C2CB7897D4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146" y="3162715"/>
            <a:ext cx="1664919" cy="98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19E4DD9-E785-4E82-BE69-1DA6DBBF0B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347" y="4130030"/>
            <a:ext cx="143933" cy="163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AC33DDBE-B906-465B-BFE0-A360FF7F40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0407813" y="4046712"/>
            <a:ext cx="1644487" cy="2641559"/>
          </a:xfrm>
          <a:prstGeom prst="rect">
            <a:avLst/>
          </a:prstGeom>
        </p:spPr>
      </p:pic>
      <p:sp>
        <p:nvSpPr>
          <p:cNvPr id="51" name="AutoShape 27">
            <a:extLst>
              <a:ext uri="{FF2B5EF4-FFF2-40B4-BE49-F238E27FC236}">
                <a16:creationId xmlns:a16="http://schemas.microsoft.com/office/drawing/2014/main" id="{D3708E17-49D1-48C5-BC05-B3FB5AF28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2509" y="2368641"/>
            <a:ext cx="2488891" cy="1581059"/>
          </a:xfrm>
          <a:prstGeom prst="wedgeRoundRectCallout">
            <a:avLst>
              <a:gd name="adj1" fmla="val 33039"/>
              <a:gd name="adj2" fmla="val 6781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平移后的图形，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形状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大小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方向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都不变。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5521D-73BF-AC09-1306-AA55B9AB7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63AB1A5-2B02-D474-59F3-15E9037DE361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A14D0F-5185-E62F-0308-0CDC33CE66A4}"/>
              </a:ext>
            </a:extLst>
          </p:cNvPr>
          <p:cNvGrpSpPr/>
          <p:nvPr/>
        </p:nvGrpSpPr>
        <p:grpSpPr>
          <a:xfrm>
            <a:off x="1025351" y="1146175"/>
            <a:ext cx="5280025" cy="692150"/>
            <a:chOff x="1087" y="7182"/>
            <a:chExt cx="8315" cy="1090"/>
          </a:xfrm>
        </p:grpSpPr>
        <p:sp>
          <p:nvSpPr>
            <p:cNvPr id="10" name="标题 1">
              <a:extLst>
                <a:ext uri="{FF2B5EF4-FFF2-40B4-BE49-F238E27FC236}">
                  <a16:creationId xmlns:a16="http://schemas.microsoft.com/office/drawing/2014/main" id="{89BE7623-C4DA-EDED-EA16-BD3E04D2174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759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移一移，描一描。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4970446-3818-CF9C-7D7C-10DDC5B2590A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C884318-248A-9731-146E-6C6183383A23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任意多边形: 形状 18">
                <a:extLst>
                  <a:ext uri="{FF2B5EF4-FFF2-40B4-BE49-F238E27FC236}">
                    <a16:creationId xmlns:a16="http://schemas.microsoft.com/office/drawing/2014/main" id="{CB6E304A-D670-78F7-6DAD-0917B6DB86C8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9F89F3F-5846-929D-9262-D9D1198D497F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B6DF3577-D82A-78C5-9029-6A8915A3E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718354"/>
              </p:ext>
            </p:extLst>
          </p:nvPr>
        </p:nvGraphicFramePr>
        <p:xfrm>
          <a:off x="1186076" y="2031355"/>
          <a:ext cx="6864351" cy="4222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8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802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7844"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300" dirty="0">
                        <a:latin typeface="楷体" panose="02010609060101010101" pitchFamily="49" charset="-122"/>
                      </a:endParaRPr>
                    </a:p>
                  </a:txBody>
                  <a:tcPr marL="121927" marR="121927" marT="60941" marB="60941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3D98929C-8C9D-4F2D-11BC-6C24CEEE06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65646" y="2761372"/>
            <a:ext cx="3187566" cy="18059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A961081-5EB5-356A-80F8-D1FAE6DFD7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3523606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0D35E32-3396-7D07-465C-ED19D26428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632" y="3162715"/>
            <a:ext cx="1664919" cy="98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7DE3998-492D-388A-E58B-C7BB124301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833" y="4130030"/>
            <a:ext cx="143933" cy="163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6A725B9-B6C3-1C8B-FE0D-8557DFFFE0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4051290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4F47C1C8-B6DE-EEB7-81A8-7EF7E15BD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4578974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7470FFE9-E375-03AB-9BA7-18C93076BF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5106658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447E4A0D-1A08-09E8-7AFB-D1AC4C0CC4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42" y="5634339"/>
            <a:ext cx="251883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9CB1CAE0-F079-5CCD-6576-585E349FB5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105" y="4130030"/>
            <a:ext cx="143933" cy="1631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BB05A063-4D1C-F7C6-3CF6-7C31738CECC0}"/>
              </a:ext>
            </a:extLst>
          </p:cNvPr>
          <p:cNvSpPr/>
          <p:nvPr/>
        </p:nvSpPr>
        <p:spPr>
          <a:xfrm>
            <a:off x="2733754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D0EF25EA-5CAA-CA50-839A-E80981FFACBF}"/>
              </a:ext>
            </a:extLst>
          </p:cNvPr>
          <p:cNvSpPr/>
          <p:nvPr/>
        </p:nvSpPr>
        <p:spPr>
          <a:xfrm>
            <a:off x="2733754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7D2DB0EF-9D1F-4208-1D6A-994BA1FB6F54}"/>
              </a:ext>
            </a:extLst>
          </p:cNvPr>
          <p:cNvSpPr/>
          <p:nvPr/>
        </p:nvSpPr>
        <p:spPr>
          <a:xfrm>
            <a:off x="3262351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8FEC540D-79DF-D5B8-88C2-101DF95752AD}"/>
              </a:ext>
            </a:extLst>
          </p:cNvPr>
          <p:cNvSpPr/>
          <p:nvPr/>
        </p:nvSpPr>
        <p:spPr>
          <a:xfrm>
            <a:off x="3262351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740389F0-930A-2685-4B7B-90413597090C}"/>
              </a:ext>
            </a:extLst>
          </p:cNvPr>
          <p:cNvSpPr/>
          <p:nvPr/>
        </p:nvSpPr>
        <p:spPr>
          <a:xfrm>
            <a:off x="3790948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9A57E780-052F-A7E2-C698-06740C93B852}"/>
              </a:ext>
            </a:extLst>
          </p:cNvPr>
          <p:cNvSpPr/>
          <p:nvPr/>
        </p:nvSpPr>
        <p:spPr>
          <a:xfrm>
            <a:off x="3790948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70C6D3F-0E2B-CAF0-FF40-F23C7105E1CD}"/>
              </a:ext>
            </a:extLst>
          </p:cNvPr>
          <p:cNvSpPr/>
          <p:nvPr/>
        </p:nvSpPr>
        <p:spPr>
          <a:xfrm>
            <a:off x="4319546" y="410673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C28758F7-92B5-62FE-B469-C8DC375CE7E7}"/>
              </a:ext>
            </a:extLst>
          </p:cNvPr>
          <p:cNvSpPr/>
          <p:nvPr/>
        </p:nvSpPr>
        <p:spPr>
          <a:xfrm>
            <a:off x="4319546" y="569127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C2D79275-C389-3240-F294-B5CB2D0B790B}"/>
              </a:ext>
            </a:extLst>
          </p:cNvPr>
          <p:cNvSpPr/>
          <p:nvPr/>
        </p:nvSpPr>
        <p:spPr>
          <a:xfrm>
            <a:off x="5371444" y="316271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7191453D-C452-A24D-68BE-F3D2DC996FEE}"/>
              </a:ext>
            </a:extLst>
          </p:cNvPr>
          <p:cNvSpPr/>
          <p:nvPr/>
        </p:nvSpPr>
        <p:spPr>
          <a:xfrm>
            <a:off x="5371444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ECF150C2-BB0A-CAD2-3898-B567099DD6F0}"/>
              </a:ext>
            </a:extLst>
          </p:cNvPr>
          <p:cNvSpPr/>
          <p:nvPr/>
        </p:nvSpPr>
        <p:spPr>
          <a:xfrm>
            <a:off x="6954100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99A65C6B-2451-7CA5-41ED-D7F303F27AF6}"/>
              </a:ext>
            </a:extLst>
          </p:cNvPr>
          <p:cNvSpPr/>
          <p:nvPr/>
        </p:nvSpPr>
        <p:spPr>
          <a:xfrm>
            <a:off x="4844238" y="316271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D2E1827-96BF-FA0D-F370-FEF4B8F4704B}"/>
              </a:ext>
            </a:extLst>
          </p:cNvPr>
          <p:cNvSpPr/>
          <p:nvPr/>
        </p:nvSpPr>
        <p:spPr>
          <a:xfrm>
            <a:off x="4844238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37CD6279-5CCC-0988-0E7C-EBE44B00A8A9}"/>
              </a:ext>
            </a:extLst>
          </p:cNvPr>
          <p:cNvSpPr/>
          <p:nvPr/>
        </p:nvSpPr>
        <p:spPr>
          <a:xfrm>
            <a:off x="6426894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6DB18F0E-AA7B-8BFD-80EA-8ABB0CF13A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129" y="3162715"/>
            <a:ext cx="1664919" cy="98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椭圆 64">
            <a:extLst>
              <a:ext uri="{FF2B5EF4-FFF2-40B4-BE49-F238E27FC236}">
                <a16:creationId xmlns:a16="http://schemas.microsoft.com/office/drawing/2014/main" id="{5AEDED01-9043-DFA0-3372-37BC16D10190}"/>
              </a:ext>
            </a:extLst>
          </p:cNvPr>
          <p:cNvSpPr/>
          <p:nvPr/>
        </p:nvSpPr>
        <p:spPr>
          <a:xfrm>
            <a:off x="4318592" y="3162716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F035656A-11F5-0DF0-DCA7-7525D63B3595}"/>
              </a:ext>
            </a:extLst>
          </p:cNvPr>
          <p:cNvSpPr/>
          <p:nvPr/>
        </p:nvSpPr>
        <p:spPr>
          <a:xfrm>
            <a:off x="4318592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B08E2EAC-275F-8D5D-8495-8B02F2ECC8E1}"/>
              </a:ext>
            </a:extLst>
          </p:cNvPr>
          <p:cNvSpPr/>
          <p:nvPr/>
        </p:nvSpPr>
        <p:spPr>
          <a:xfrm>
            <a:off x="5901248" y="4084700"/>
            <a:ext cx="74851" cy="78741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DF732C3-B405-296E-B991-39F757A6594C}"/>
              </a:ext>
            </a:extLst>
          </p:cNvPr>
          <p:cNvGrpSpPr/>
          <p:nvPr/>
        </p:nvGrpSpPr>
        <p:grpSpPr>
          <a:xfrm>
            <a:off x="8140474" y="2574925"/>
            <a:ext cx="3788227" cy="2365375"/>
            <a:chOff x="8149999" y="4848225"/>
            <a:chExt cx="3788227" cy="236537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ED93230-0834-0FD4-BA86-73499D070BA0}"/>
                </a:ext>
              </a:extLst>
            </p:cNvPr>
            <p:cNvSpPr/>
            <p:nvPr/>
          </p:nvSpPr>
          <p:spPr>
            <a:xfrm>
              <a:off x="8162925" y="4848225"/>
              <a:ext cx="3733800" cy="2365375"/>
            </a:xfrm>
            <a:prstGeom prst="rect">
              <a:avLst/>
            </a:prstGeom>
            <a:solidFill>
              <a:srgbClr val="F2E98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D54C21A-DA9B-A08C-5510-92D9B716B113}"/>
                </a:ext>
              </a:extLst>
            </p:cNvPr>
            <p:cNvSpPr txBox="1"/>
            <p:nvPr/>
          </p:nvSpPr>
          <p:spPr>
            <a:xfrm flipH="1">
              <a:off x="8149999" y="5057088"/>
              <a:ext cx="3788227" cy="19476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+mn-lt"/>
                  <a:ea typeface="+mn-ea"/>
                </a:rPr>
                <a:t>把棋子向下平移4格。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+mn-lt"/>
                  <a:ea typeface="+mn-ea"/>
                </a:rPr>
                <a:t>把铅笔向右平移3格。</a:t>
              </a:r>
              <a:endParaRPr lang="en-US" altLang="zh-CN" sz="2800" b="1" dirty="0">
                <a:latin typeface="+mn-lt"/>
                <a:ea typeface="+mn-ea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2800" b="1" dirty="0">
                  <a:latin typeface="+mn-lt"/>
                  <a:ea typeface="+mn-ea"/>
                </a:rPr>
                <a:t>把三角尺向左平移2格。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AD30EF4-E231-D2F5-247A-AB6E820DB18F}"/>
              </a:ext>
            </a:extLst>
          </p:cNvPr>
          <p:cNvSpPr txBox="1"/>
          <p:nvPr/>
        </p:nvSpPr>
        <p:spPr>
          <a:xfrm flipH="1">
            <a:off x="9562111" y="2785136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2CA2364-AA79-6039-0E05-A9A7045CD628}"/>
              </a:ext>
            </a:extLst>
          </p:cNvPr>
          <p:cNvSpPr txBox="1"/>
          <p:nvPr/>
        </p:nvSpPr>
        <p:spPr>
          <a:xfrm flipH="1">
            <a:off x="9566874" y="3423314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9EDED6-5BC3-5368-C31A-EC5CBBB0A294}"/>
              </a:ext>
            </a:extLst>
          </p:cNvPr>
          <p:cNvSpPr txBox="1"/>
          <p:nvPr/>
        </p:nvSpPr>
        <p:spPr>
          <a:xfrm flipH="1">
            <a:off x="9928823" y="4066245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9B45091-48D2-48D1-52C9-F3298B35718B}"/>
              </a:ext>
            </a:extLst>
          </p:cNvPr>
          <p:cNvSpPr txBox="1"/>
          <p:nvPr/>
        </p:nvSpPr>
        <p:spPr>
          <a:xfrm flipH="1">
            <a:off x="10628911" y="2785136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4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22E958-853A-5FB7-9886-1F2550A62B1A}"/>
              </a:ext>
            </a:extLst>
          </p:cNvPr>
          <p:cNvSpPr txBox="1"/>
          <p:nvPr/>
        </p:nvSpPr>
        <p:spPr>
          <a:xfrm flipH="1">
            <a:off x="10633674" y="3423314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3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00AAF98-7091-46FD-937E-BB7D40FDB40F}"/>
              </a:ext>
            </a:extLst>
          </p:cNvPr>
          <p:cNvSpPr txBox="1"/>
          <p:nvPr/>
        </p:nvSpPr>
        <p:spPr>
          <a:xfrm flipH="1">
            <a:off x="10995623" y="4066245"/>
            <a:ext cx="5760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19" name="圆角矩形 12">
            <a:extLst>
              <a:ext uri="{FF2B5EF4-FFF2-40B4-BE49-F238E27FC236}">
                <a16:creationId xmlns:a16="http://schemas.microsoft.com/office/drawing/2014/main" id="{F482CB0E-2B87-66AA-7948-12048949C48D}"/>
              </a:ext>
            </a:extLst>
          </p:cNvPr>
          <p:cNvSpPr/>
          <p:nvPr/>
        </p:nvSpPr>
        <p:spPr>
          <a:xfrm>
            <a:off x="6040555" y="318749"/>
            <a:ext cx="4646855" cy="12622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 descr="60">
            <a:extLst>
              <a:ext uri="{FF2B5EF4-FFF2-40B4-BE49-F238E27FC236}">
                <a16:creationId xmlns:a16="http://schemas.microsoft.com/office/drawing/2014/main" id="{7650536B-D16F-F5B9-0B25-76F3FA3D167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6237" t="1111" r="13742" b="51852"/>
          <a:stretch>
            <a:fillRect/>
          </a:stretch>
        </p:blipFill>
        <p:spPr>
          <a:xfrm>
            <a:off x="10071928" y="409849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E2C3CAA-9248-9933-0D26-8D12E06DC244}"/>
              </a:ext>
            </a:extLst>
          </p:cNvPr>
          <p:cNvSpPr txBox="1"/>
          <p:nvPr/>
        </p:nvSpPr>
        <p:spPr>
          <a:xfrm>
            <a:off x="6181725" y="657462"/>
            <a:ext cx="396082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拼出的图案像小旗。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E64973D-0EA4-758B-E155-451F9DF14763}"/>
              </a:ext>
            </a:extLst>
          </p:cNvPr>
          <p:cNvSpPr txBox="1"/>
          <p:nvPr/>
        </p:nvSpPr>
        <p:spPr>
          <a:xfrm>
            <a:off x="9639299" y="5225534"/>
            <a:ext cx="828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u="none" strike="noStrike" baseline="0" dirty="0">
                <a:solidFill>
                  <a:srgbClr val="FF0000"/>
                </a:solidFill>
                <a:latin typeface="FZYBKSJW--GB1-0"/>
              </a:rPr>
              <a:t>方向</a:t>
            </a:r>
            <a:endParaRPr lang="zh-CN" altLang="en-US" sz="2400" b="1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299ECEE-4B5B-D6FD-9374-F3914826E826}"/>
              </a:ext>
            </a:extLst>
          </p:cNvPr>
          <p:cNvSpPr txBox="1"/>
          <p:nvPr/>
        </p:nvSpPr>
        <p:spPr>
          <a:xfrm>
            <a:off x="10823574" y="5225534"/>
            <a:ext cx="828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u="none" strike="noStrike" baseline="0" dirty="0">
                <a:solidFill>
                  <a:srgbClr val="0000FF"/>
                </a:solidFill>
                <a:latin typeface="FZYBKSJW--GB1-0"/>
              </a:rPr>
              <a:t>距离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0CAA2CA-ACAE-E3A8-B4B6-F6BA71DC939E}"/>
              </a:ext>
            </a:extLst>
          </p:cNvPr>
          <p:cNvSpPr/>
          <p:nvPr/>
        </p:nvSpPr>
        <p:spPr>
          <a:xfrm>
            <a:off x="10198894" y="4714875"/>
            <a:ext cx="104239" cy="533400"/>
          </a:xfrm>
          <a:custGeom>
            <a:avLst/>
            <a:gdLst>
              <a:gd name="connsiteX0" fmla="*/ 76200 w 104239"/>
              <a:gd name="connsiteY0" fmla="*/ 0 h 533400"/>
              <a:gd name="connsiteX1" fmla="*/ 100012 w 104239"/>
              <a:gd name="connsiteY1" fmla="*/ 302419 h 533400"/>
              <a:gd name="connsiteX2" fmla="*/ 0 w 104239"/>
              <a:gd name="connsiteY2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239" h="533400">
                <a:moveTo>
                  <a:pt x="76200" y="0"/>
                </a:moveTo>
                <a:cubicBezTo>
                  <a:pt x="94456" y="106759"/>
                  <a:pt x="112712" y="213519"/>
                  <a:pt x="100012" y="302419"/>
                </a:cubicBezTo>
                <a:cubicBezTo>
                  <a:pt x="87312" y="391319"/>
                  <a:pt x="43656" y="462359"/>
                  <a:pt x="0" y="53340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AD93168-A007-BE47-AFDD-441010F8A224}"/>
              </a:ext>
            </a:extLst>
          </p:cNvPr>
          <p:cNvSpPr/>
          <p:nvPr/>
        </p:nvSpPr>
        <p:spPr>
          <a:xfrm>
            <a:off x="11130699" y="4681538"/>
            <a:ext cx="65939" cy="583406"/>
          </a:xfrm>
          <a:custGeom>
            <a:avLst/>
            <a:gdLst>
              <a:gd name="connsiteX0" fmla="*/ 11170 w 65939"/>
              <a:gd name="connsiteY0" fmla="*/ 0 h 583406"/>
              <a:gd name="connsiteX1" fmla="*/ 4026 w 65939"/>
              <a:gd name="connsiteY1" fmla="*/ 345281 h 583406"/>
              <a:gd name="connsiteX2" fmla="*/ 65939 w 65939"/>
              <a:gd name="connsiteY2" fmla="*/ 583406 h 583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939" h="583406">
                <a:moveTo>
                  <a:pt x="11170" y="0"/>
                </a:moveTo>
                <a:cubicBezTo>
                  <a:pt x="3034" y="124023"/>
                  <a:pt x="-5102" y="248047"/>
                  <a:pt x="4026" y="345281"/>
                </a:cubicBezTo>
                <a:cubicBezTo>
                  <a:pt x="13154" y="442515"/>
                  <a:pt x="39546" y="512960"/>
                  <a:pt x="65939" y="583406"/>
                </a:cubicBezTo>
              </a:path>
            </a:pathLst>
          </a:custGeom>
          <a:noFill/>
          <a:ln>
            <a:solidFill>
              <a:srgbClr val="0000FF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582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8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1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indefinit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9" dur="indefinite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indefinit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2" dur="indefinite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5" dur="indefinite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8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500"/>
                            </p:stCondLst>
                            <p:childTnLst>
                              <p:par>
                                <p:cTn id="2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2" grpId="0"/>
      <p:bldP spid="14" grpId="0"/>
      <p:bldP spid="15" grpId="0"/>
      <p:bldP spid="16" grpId="0"/>
      <p:bldP spid="17" grpId="0"/>
      <p:bldP spid="18" grpId="0"/>
      <p:bldP spid="19" grpId="0" bldLvl="0" animBg="1"/>
      <p:bldP spid="21" grpId="0" bldLvl="0"/>
      <p:bldP spid="23" grpId="0"/>
      <p:bldP spid="25" grpId="0"/>
      <p:bldP spid="29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05370895-9A70-4ACC-9E05-4557D00BBDB0}"/>
              </a:ext>
            </a:extLst>
          </p:cNvPr>
          <p:cNvGrpSpPr/>
          <p:nvPr/>
        </p:nvGrpSpPr>
        <p:grpSpPr>
          <a:xfrm>
            <a:off x="338206" y="143304"/>
            <a:ext cx="2506133" cy="728133"/>
            <a:chOff x="488950" y="495300"/>
            <a:chExt cx="1879600" cy="5461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2C1DBBF-58DB-4797-84F2-D0F3AD589514}"/>
                </a:ext>
              </a:extLst>
            </p:cNvPr>
            <p:cNvSpPr/>
            <p:nvPr/>
          </p:nvSpPr>
          <p:spPr>
            <a:xfrm>
              <a:off x="1822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结</a:t>
              </a: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ACD5B46-B79D-42C1-A1BA-1EA0CE5C632E}"/>
                </a:ext>
              </a:extLst>
            </p:cNvPr>
            <p:cNvSpPr/>
            <p:nvPr/>
          </p:nvSpPr>
          <p:spPr>
            <a:xfrm>
              <a:off x="1377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小</a:t>
              </a: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53F653C-03EF-4162-942B-3BE2066594DF}"/>
                </a:ext>
              </a:extLst>
            </p:cNvPr>
            <p:cNvSpPr/>
            <p:nvPr/>
          </p:nvSpPr>
          <p:spPr>
            <a:xfrm>
              <a:off x="933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纳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36F4016-6806-4FF0-B29E-CBED8E91496E}"/>
                </a:ext>
              </a:extLst>
            </p:cNvPr>
            <p:cNvSpPr/>
            <p:nvPr/>
          </p:nvSpPr>
          <p:spPr>
            <a:xfrm>
              <a:off x="488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17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3" b="1" kern="0" dirty="0">
                  <a:solidFill>
                    <a:prstClr val="white"/>
                  </a:solidFill>
                  <a:latin typeface="Times New Roman"/>
                  <a:ea typeface="黑体"/>
                </a:rPr>
                <a:t>归</a:t>
              </a: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F7D47EDA-4025-46EE-9E6C-D624529B1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13" r="488" b="35039"/>
          <a:stretch/>
        </p:blipFill>
        <p:spPr>
          <a:xfrm>
            <a:off x="9682453" y="3976166"/>
            <a:ext cx="2604855" cy="325966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E712625-2817-4017-9078-E14DC52C727E}"/>
              </a:ext>
            </a:extLst>
          </p:cNvPr>
          <p:cNvSpPr/>
          <p:nvPr/>
        </p:nvSpPr>
        <p:spPr>
          <a:xfrm>
            <a:off x="852557" y="1089225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方格纸上平移图形的方法：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E6B3A2-5BF8-4C49-869C-01F8FDC9AE56}"/>
              </a:ext>
            </a:extLst>
          </p:cNvPr>
          <p:cNvSpPr/>
          <p:nvPr/>
        </p:nvSpPr>
        <p:spPr>
          <a:xfrm>
            <a:off x="852556" y="181229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一找：</a:t>
            </a:r>
            <a:r>
              <a:rPr lang="zh-CN" altLang="en-US" sz="2800" b="1" dirty="0"/>
              <a:t>找出图形的</a:t>
            </a:r>
            <a:r>
              <a:rPr lang="zh-CN" altLang="en-US" sz="2800" b="1" dirty="0">
                <a:solidFill>
                  <a:srgbClr val="0000FF"/>
                </a:solidFill>
              </a:rPr>
              <a:t>关键点</a:t>
            </a:r>
            <a:r>
              <a:rPr lang="zh-CN" altLang="en-US" sz="2800" b="1" dirty="0"/>
              <a:t>（或</a:t>
            </a:r>
            <a:r>
              <a:rPr lang="zh-CN" altLang="en-US" sz="2800" b="1" dirty="0">
                <a:solidFill>
                  <a:srgbClr val="0000FF"/>
                </a:solidFill>
              </a:rPr>
              <a:t>关键线段</a:t>
            </a:r>
            <a:r>
              <a:rPr lang="zh-CN" altLang="en-US" sz="2800" b="1" dirty="0"/>
              <a:t>）；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924E3D1-30A1-4E4D-ABA5-0AB716D0716A}"/>
              </a:ext>
            </a:extLst>
          </p:cNvPr>
          <p:cNvSpPr/>
          <p:nvPr/>
        </p:nvSpPr>
        <p:spPr>
          <a:xfrm>
            <a:off x="852556" y="2473808"/>
            <a:ext cx="101964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二数：</a:t>
            </a:r>
            <a:r>
              <a:rPr lang="zh-CN" altLang="en-US" sz="2800" b="1" dirty="0"/>
              <a:t>以关键点（或关键线段）为参照点（或参照线段），数出平移的格数；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518E121-30C6-4900-BF9C-DA2F4D1D020D}"/>
              </a:ext>
            </a:extLst>
          </p:cNvPr>
          <p:cNvSpPr/>
          <p:nvPr/>
        </p:nvSpPr>
        <p:spPr>
          <a:xfrm>
            <a:off x="852556" y="3566209"/>
            <a:ext cx="93751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三描：</a:t>
            </a:r>
            <a:r>
              <a:rPr lang="zh-CN" altLang="en-US" sz="2800" b="1" dirty="0"/>
              <a:t>按指定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方向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</a:rPr>
              <a:t>格数</a:t>
            </a:r>
            <a:r>
              <a:rPr lang="zh-CN" altLang="en-US" sz="2800" b="1" dirty="0"/>
              <a:t>把参照点（或参照线段）平移到新位置，描出各点（或画出线段）。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B7985DD-F45D-4342-887E-DEC3C04AD9C0}"/>
              </a:ext>
            </a:extLst>
          </p:cNvPr>
          <p:cNvSpPr/>
          <p:nvPr/>
        </p:nvSpPr>
        <p:spPr>
          <a:xfrm>
            <a:off x="852555" y="4658610"/>
            <a:ext cx="9595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四连：</a:t>
            </a:r>
            <a:r>
              <a:rPr lang="zh-CN" altLang="zh-CN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把各点按原图形顺次连接，就得到平移后的图形。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</a:endParaRPr>
          </a:p>
        </p:txBody>
      </p:sp>
      <p:sp>
        <p:nvSpPr>
          <p:cNvPr id="34" name="圆角矩形标注 7">
            <a:extLst>
              <a:ext uri="{FF2B5EF4-FFF2-40B4-BE49-F238E27FC236}">
                <a16:creationId xmlns:a16="http://schemas.microsoft.com/office/drawing/2014/main" id="{665E877B-F70C-40B0-A2A0-0453426F1203}"/>
              </a:ext>
            </a:extLst>
          </p:cNvPr>
          <p:cNvSpPr/>
          <p:nvPr/>
        </p:nvSpPr>
        <p:spPr bwMode="auto">
          <a:xfrm>
            <a:off x="3044304" y="5421723"/>
            <a:ext cx="6429897" cy="956733"/>
          </a:xfrm>
          <a:prstGeom prst="wedgeRoundRectCallout">
            <a:avLst>
              <a:gd name="adj1" fmla="val 55935"/>
              <a:gd name="adj2" fmla="val -34953"/>
              <a:gd name="adj3" fmla="val 16667"/>
            </a:avLst>
          </a:prstGeom>
          <a:solidFill>
            <a:srgbClr val="F79646">
              <a:lumMod val="20000"/>
              <a:lumOff val="80000"/>
            </a:srgbClr>
          </a:solidFill>
          <a:ln w="15875" cap="flat" cmpd="sng" algn="ctr">
            <a:solidFill>
              <a:srgbClr val="F79646"/>
            </a:solidFill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最后检查一下，移动前后，物体的</a:t>
            </a:r>
            <a:r>
              <a:rPr lang="zh-CN" altLang="en-US" sz="2667" b="1" kern="0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en-US" sz="2667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2667" b="1" kern="0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en-US" sz="2667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667" b="1" kern="0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自身方向</a:t>
            </a:r>
            <a:r>
              <a:rPr lang="zh-CN" altLang="en-US" sz="2667" b="1" kern="0" noProof="1">
                <a:solidFill>
                  <a:srgbClr val="33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是否与原来的一致 。</a:t>
            </a:r>
          </a:p>
        </p:txBody>
      </p:sp>
    </p:spTree>
    <p:extLst>
      <p:ext uri="{BB962C8B-B14F-4D97-AF65-F5344CB8AC3E}">
        <p14:creationId xmlns:p14="http://schemas.microsoft.com/office/powerpoint/2010/main" val="111531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BDD84BC9-1150-4FC0-908A-53D2DCADF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176653"/>
              </p:ext>
            </p:extLst>
          </p:nvPr>
        </p:nvGraphicFramePr>
        <p:xfrm>
          <a:off x="1751540" y="2042013"/>
          <a:ext cx="6123520" cy="382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8" name="图片 46">
            <a:extLst>
              <a:ext uri="{FF2B5EF4-FFF2-40B4-BE49-F238E27FC236}">
                <a16:creationId xmlns:a16="http://schemas.microsoft.com/office/drawing/2014/main" id="{A8F7DEA2-809F-4FE9-80E7-9AC51DA39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15" y="2041526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D84B60B9-E885-4F0C-984B-621A9F5350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/>
        </p:blipFill>
        <p:spPr bwMode="auto">
          <a:xfrm>
            <a:off x="3251754" y="4319912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46">
            <a:extLst>
              <a:ext uri="{FF2B5EF4-FFF2-40B4-BE49-F238E27FC236}">
                <a16:creationId xmlns:a16="http://schemas.microsoft.com/office/drawing/2014/main" id="{1A53A06C-D794-42B3-A009-478132DF1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05" y="3569023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EA765B49-F92F-4032-AD3F-E3A9C6F37E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/>
        </p:blipFill>
        <p:spPr bwMode="auto">
          <a:xfrm>
            <a:off x="5553630" y="2786956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4573E4C-F4F9-4A50-97B0-FD591D18CD06}"/>
              </a:ext>
            </a:extLst>
          </p:cNvPr>
          <p:cNvSpPr/>
          <p:nvPr/>
        </p:nvSpPr>
        <p:spPr>
          <a:xfrm>
            <a:off x="2089621" y="358595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图①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29D8B6B-C787-475F-9C0E-16B202063808}"/>
              </a:ext>
            </a:extLst>
          </p:cNvPr>
          <p:cNvSpPr/>
          <p:nvPr/>
        </p:nvSpPr>
        <p:spPr>
          <a:xfrm>
            <a:off x="3621218" y="51527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图②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30AC361-60CB-4B2F-9B8C-314A0502D535}"/>
              </a:ext>
            </a:extLst>
          </p:cNvPr>
          <p:cNvSpPr/>
          <p:nvPr/>
        </p:nvSpPr>
        <p:spPr>
          <a:xfrm>
            <a:off x="5920271" y="51527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图③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949323-5244-9302-B28E-8135FC114A27}"/>
              </a:ext>
            </a:extLst>
          </p:cNvPr>
          <p:cNvGrpSpPr/>
          <p:nvPr/>
        </p:nvGrpSpPr>
        <p:grpSpPr>
          <a:xfrm>
            <a:off x="1139651" y="260350"/>
            <a:ext cx="9937750" cy="1254125"/>
            <a:chOff x="1087" y="7182"/>
            <a:chExt cx="15650" cy="1975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93FEEC04-F2D0-44B2-AECE-608FF43D47D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4928" cy="1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分别怎样才能平移到图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中的相应位置？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B5C2AD1-AF76-0984-CC0F-2B032328F99D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746A1771-3F13-CE7D-A3ED-E252F7D736A6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1AEEA6C4-FD9F-0398-79BC-763A3BB75072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F37A1228-EE75-638E-F8B4-015F3098DA97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CA170E-AF47-8FD4-5C55-EAC3352063F5}"/>
              </a:ext>
            </a:extLst>
          </p:cNvPr>
          <p:cNvGrpSpPr/>
          <p:nvPr/>
        </p:nvGrpSpPr>
        <p:grpSpPr bwMode="auto">
          <a:xfrm>
            <a:off x="7291894" y="2154809"/>
            <a:ext cx="4602672" cy="3077591"/>
            <a:chOff x="684064" y="960104"/>
            <a:chExt cx="10823872" cy="472148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CC602D2-E961-7CF7-9B7C-F60E7A6CA299}"/>
                </a:ext>
              </a:extLst>
            </p:cNvPr>
            <p:cNvGrpSpPr/>
            <p:nvPr/>
          </p:nvGrpSpPr>
          <p:grpSpPr bwMode="auto">
            <a:xfrm>
              <a:off x="684064" y="960104"/>
              <a:ext cx="10823872" cy="4721485"/>
              <a:chOff x="684064" y="960104"/>
              <a:chExt cx="10823872" cy="4721485"/>
            </a:xfrm>
          </p:grpSpPr>
          <p:sp>
            <p:nvSpPr>
              <p:cNvPr id="11" name="矩形: 圆角 4">
                <a:extLst>
                  <a:ext uri="{FF2B5EF4-FFF2-40B4-BE49-F238E27FC236}">
                    <a16:creationId xmlns:a16="http://schemas.microsoft.com/office/drawing/2014/main" id="{6A9180FE-CF0B-A7D1-C380-4CABE3170106}"/>
                  </a:ext>
                </a:extLst>
              </p:cNvPr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26C57FC2-92AC-0C95-862D-914B233A16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E5EC9E-B1C3-C127-1A09-43D0176007AC}"/>
                </a:ext>
              </a:extLst>
            </p:cNvPr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F207876-23BF-B750-27A1-E18760F25EE4}"/>
              </a:ext>
            </a:extLst>
          </p:cNvPr>
          <p:cNvSpPr txBox="1"/>
          <p:nvPr/>
        </p:nvSpPr>
        <p:spPr>
          <a:xfrm>
            <a:off x="7419975" y="2650108"/>
            <a:ext cx="4292600" cy="22726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移一移，说说你是怎样移动的。</a:t>
            </a:r>
            <a:endParaRPr lang="en-US" altLang="zh-CN" sz="2800" b="1" dirty="0">
              <a:latin typeface="+mn-lt"/>
              <a:ea typeface="+mn-ea"/>
            </a:endParaRPr>
          </a:p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互相交流讨论，平移的关键是什么。</a:t>
            </a:r>
          </a:p>
        </p:txBody>
      </p:sp>
    </p:spTree>
    <p:extLst>
      <p:ext uri="{BB962C8B-B14F-4D97-AF65-F5344CB8AC3E}">
        <p14:creationId xmlns:p14="http://schemas.microsoft.com/office/powerpoint/2010/main" val="361322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048FD-4E59-5B24-3770-802CB5463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EC5706BF-8147-0CDB-D643-D95499768321}"/>
              </a:ext>
            </a:extLst>
          </p:cNvPr>
          <p:cNvGraphicFramePr>
            <a:graphicFrameLocks noGrp="1"/>
          </p:cNvGraphicFramePr>
          <p:nvPr/>
        </p:nvGraphicFramePr>
        <p:xfrm>
          <a:off x="3034240" y="1572113"/>
          <a:ext cx="6123520" cy="382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8" name="图片 46">
            <a:extLst>
              <a:ext uri="{FF2B5EF4-FFF2-40B4-BE49-F238E27FC236}">
                <a16:creationId xmlns:a16="http://schemas.microsoft.com/office/drawing/2014/main" id="{A9A91C8D-A9BA-4A67-4198-D37B54C50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15" y="1571626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99DBE20-6FA2-5DBF-5E41-35E01EAF6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/>
        </p:blipFill>
        <p:spPr bwMode="auto">
          <a:xfrm>
            <a:off x="4534454" y="3850012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46">
            <a:extLst>
              <a:ext uri="{FF2B5EF4-FFF2-40B4-BE49-F238E27FC236}">
                <a16:creationId xmlns:a16="http://schemas.microsoft.com/office/drawing/2014/main" id="{1259F5FD-57DC-6B0F-E5B6-D07622BF3B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05" y="3099123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DCD896F1-196F-6CFD-EBD6-24A6265596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/>
        </p:blipFill>
        <p:spPr bwMode="auto">
          <a:xfrm>
            <a:off x="6836330" y="2317056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1D7457E-3A15-61DC-B4A4-26CB24C2E664}"/>
              </a:ext>
            </a:extLst>
          </p:cNvPr>
          <p:cNvSpPr/>
          <p:nvPr/>
        </p:nvSpPr>
        <p:spPr>
          <a:xfrm>
            <a:off x="3372321" y="311605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图①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04069960-DAAB-5A09-6619-C9BA136A9A3B}"/>
              </a:ext>
            </a:extLst>
          </p:cNvPr>
          <p:cNvSpPr/>
          <p:nvPr/>
        </p:nvSpPr>
        <p:spPr>
          <a:xfrm>
            <a:off x="4903918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图②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77439CC-4DDC-8EC3-AEAE-0B716B488C87}"/>
              </a:ext>
            </a:extLst>
          </p:cNvPr>
          <p:cNvSpPr/>
          <p:nvPr/>
        </p:nvSpPr>
        <p:spPr>
          <a:xfrm>
            <a:off x="7202971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图③</a:t>
            </a: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BDD86E7D-1D49-9EBA-193E-7BA953227390}"/>
              </a:ext>
            </a:extLst>
          </p:cNvPr>
          <p:cNvSpPr/>
          <p:nvPr/>
        </p:nvSpPr>
        <p:spPr>
          <a:xfrm flipV="1">
            <a:off x="3796409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0A324FA6-EE3D-3A2B-C9A8-2D03051A4AA3}"/>
              </a:ext>
            </a:extLst>
          </p:cNvPr>
          <p:cNvSpPr/>
          <p:nvPr/>
        </p:nvSpPr>
        <p:spPr>
          <a:xfrm flipV="1">
            <a:off x="4561711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id="{08047283-4408-BC3B-E346-852A59EF8D8C}"/>
              </a:ext>
            </a:extLst>
          </p:cNvPr>
          <p:cNvSpPr/>
          <p:nvPr/>
        </p:nvSpPr>
        <p:spPr>
          <a:xfrm flipV="1">
            <a:off x="5327014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8E5BF2BE-1EB1-0710-AF2A-DCE62487CB27}"/>
              </a:ext>
            </a:extLst>
          </p:cNvPr>
          <p:cNvSpPr/>
          <p:nvPr/>
        </p:nvSpPr>
        <p:spPr>
          <a:xfrm flipV="1">
            <a:off x="6092317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6A64E91A-02BD-173F-3034-18665C3E027D}"/>
              </a:ext>
            </a:extLst>
          </p:cNvPr>
          <p:cNvSpPr/>
          <p:nvPr/>
        </p:nvSpPr>
        <p:spPr>
          <a:xfrm flipV="1">
            <a:off x="6857619" y="28459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id="{7A90CB75-14CA-ADB8-B85E-1B9974712564}"/>
              </a:ext>
            </a:extLst>
          </p:cNvPr>
          <p:cNvSpPr/>
          <p:nvPr/>
        </p:nvSpPr>
        <p:spPr>
          <a:xfrm rot="5400000">
            <a:off x="7213749" y="3282281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id="{D42CBF8B-B5EB-4B42-0313-BE69A9ABF3FC}"/>
              </a:ext>
            </a:extLst>
          </p:cNvPr>
          <p:cNvSpPr/>
          <p:nvPr/>
        </p:nvSpPr>
        <p:spPr>
          <a:xfrm rot="5400000">
            <a:off x="7213747" y="403320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5DB8F86D-6C9B-9831-955F-3D8DA68D4B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3" y="4219219"/>
            <a:ext cx="1235527" cy="2239392"/>
          </a:xfrm>
          <a:prstGeom prst="rect">
            <a:avLst/>
          </a:prstGeom>
        </p:spPr>
      </p:pic>
      <p:sp>
        <p:nvSpPr>
          <p:cNvPr id="48" name="AutoShape 27">
            <a:extLst>
              <a:ext uri="{FF2B5EF4-FFF2-40B4-BE49-F238E27FC236}">
                <a16:creationId xmlns:a16="http://schemas.microsoft.com/office/drawing/2014/main" id="{3C55035C-C6C6-0191-56A7-DABDEA8D0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04" y="5109610"/>
            <a:ext cx="3462697" cy="1007213"/>
          </a:xfrm>
          <a:prstGeom prst="wedgeRoundRectCallout">
            <a:avLst>
              <a:gd name="adj1" fmla="val -58715"/>
              <a:gd name="adj2" fmla="val -3390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铅笔先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向右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平移</a:t>
            </a:r>
            <a:r>
              <a:rPr lang="en-US" altLang="zh-CN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5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格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再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向下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平移</a:t>
            </a:r>
            <a:r>
              <a:rPr lang="en-US" altLang="zh-CN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格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0D7AB4B1-ED9C-7FC0-724F-6125D77A8E7E}"/>
              </a:ext>
            </a:extLst>
          </p:cNvPr>
          <p:cNvSpPr/>
          <p:nvPr/>
        </p:nvSpPr>
        <p:spPr>
          <a:xfrm rot="5400000">
            <a:off x="3368075" y="328228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00CAED2C-8ACC-7D3C-2159-C15FE053AFF3}"/>
              </a:ext>
            </a:extLst>
          </p:cNvPr>
          <p:cNvSpPr/>
          <p:nvPr/>
        </p:nvSpPr>
        <p:spPr>
          <a:xfrm rot="5400000">
            <a:off x="3368075" y="4033207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931A853D-E321-871C-4A3F-0639D919B094}"/>
              </a:ext>
            </a:extLst>
          </p:cNvPr>
          <p:cNvSpPr/>
          <p:nvPr/>
        </p:nvSpPr>
        <p:spPr>
          <a:xfrm flipV="1">
            <a:off x="3792174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FCE4B530-FAE7-6E2C-484D-72F0F15BBE41}"/>
              </a:ext>
            </a:extLst>
          </p:cNvPr>
          <p:cNvSpPr/>
          <p:nvPr/>
        </p:nvSpPr>
        <p:spPr>
          <a:xfrm flipV="1">
            <a:off x="4558930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1A9F5B7A-7D35-6867-7CCB-3AA7E78840D3}"/>
              </a:ext>
            </a:extLst>
          </p:cNvPr>
          <p:cNvSpPr/>
          <p:nvPr/>
        </p:nvSpPr>
        <p:spPr>
          <a:xfrm flipV="1">
            <a:off x="5325686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61AA983E-DB73-510C-294C-FC9F9FA1F4F2}"/>
              </a:ext>
            </a:extLst>
          </p:cNvPr>
          <p:cNvSpPr/>
          <p:nvPr/>
        </p:nvSpPr>
        <p:spPr>
          <a:xfrm flipV="1">
            <a:off x="6092442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AC28ED27-926F-1A94-F1E7-869D18D4FC23}"/>
              </a:ext>
            </a:extLst>
          </p:cNvPr>
          <p:cNvSpPr/>
          <p:nvPr/>
        </p:nvSpPr>
        <p:spPr>
          <a:xfrm flipV="1">
            <a:off x="6859198" y="436454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60A51128-1FBA-B6BC-A0FD-5BFB37BED2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9" y="4186756"/>
            <a:ext cx="1268759" cy="2347200"/>
          </a:xfrm>
          <a:prstGeom prst="rect">
            <a:avLst/>
          </a:prstGeom>
        </p:spPr>
      </p:pic>
      <p:sp>
        <p:nvSpPr>
          <p:cNvPr id="42" name="AutoShape 27">
            <a:extLst>
              <a:ext uri="{FF2B5EF4-FFF2-40B4-BE49-F238E27FC236}">
                <a16:creationId xmlns:a16="http://schemas.microsoft.com/office/drawing/2014/main" id="{7B9BD5F1-DDA7-B8EF-4881-275B8198F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852" y="5193903"/>
            <a:ext cx="3462696" cy="1007704"/>
          </a:xfrm>
          <a:prstGeom prst="wedgeRoundRectCallout">
            <a:avLst>
              <a:gd name="adj1" fmla="val 57282"/>
              <a:gd name="adj2" fmla="val -33376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</a:pP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铅笔先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向下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22DC39-2249-4D3A-71B9-65D49B3774D5}"/>
              </a:ext>
            </a:extLst>
          </p:cNvPr>
          <p:cNvGrpSpPr/>
          <p:nvPr/>
        </p:nvGrpSpPr>
        <p:grpSpPr>
          <a:xfrm>
            <a:off x="1139651" y="260350"/>
            <a:ext cx="9937750" cy="1254125"/>
            <a:chOff x="1087" y="7182"/>
            <a:chExt cx="15650" cy="1975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3C4803E8-FB03-EFAD-D425-FD852F9244B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4928" cy="1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分别怎样才能平移到图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中的相应位置？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833B89D-89C0-9F4C-36B8-B72272E0032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82665A74-A636-E913-E84D-EBCE27C225B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A4AE7229-328C-4D3E-0117-9E8F9C94BB76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2D43D5B-569E-B0E1-B563-B57DBC6EC2D7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052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248223E8-91A1-4805-97E6-2C5CC679C7AB}"/>
              </a:ext>
            </a:extLst>
          </p:cNvPr>
          <p:cNvGraphicFramePr>
            <a:graphicFrameLocks noGrp="1"/>
          </p:cNvGraphicFramePr>
          <p:nvPr/>
        </p:nvGraphicFramePr>
        <p:xfrm>
          <a:off x="3034240" y="1572113"/>
          <a:ext cx="6123520" cy="38267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54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345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楷体" panose="02010609060101010101" pitchFamily="49" charset="-122"/>
                      </a:endParaRPr>
                    </a:p>
                  </a:txBody>
                  <a:tcPr marL="108012" marR="108012" marT="53999" marB="53999" anchor="ctr">
                    <a:lnL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图片 46">
            <a:extLst>
              <a:ext uri="{FF2B5EF4-FFF2-40B4-BE49-F238E27FC236}">
                <a16:creationId xmlns:a16="http://schemas.microsoft.com/office/drawing/2014/main" id="{2D5A2D7B-B218-4543-B230-3F8015A602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15" y="1571626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DFAA370-972C-4D3B-8CB4-7048E0CDEE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/>
        </p:blipFill>
        <p:spPr bwMode="auto">
          <a:xfrm>
            <a:off x="4534454" y="3850012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6">
            <a:extLst>
              <a:ext uri="{FF2B5EF4-FFF2-40B4-BE49-F238E27FC236}">
                <a16:creationId xmlns:a16="http://schemas.microsoft.com/office/drawing/2014/main" id="{7EEDFF80-31D4-422A-89FB-0A6F37167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05" y="3099123"/>
            <a:ext cx="13878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ED5FEC9-1399-41CB-B079-B15992004D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3" r="16873" b="-1"/>
          <a:stretch/>
        </p:blipFill>
        <p:spPr bwMode="auto">
          <a:xfrm>
            <a:off x="6836330" y="2317056"/>
            <a:ext cx="1583772" cy="83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463F7CD-A61E-4EC6-B938-C38D2F4DB5CF}"/>
              </a:ext>
            </a:extLst>
          </p:cNvPr>
          <p:cNvSpPr/>
          <p:nvPr/>
        </p:nvSpPr>
        <p:spPr>
          <a:xfrm>
            <a:off x="3372321" y="3116056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图①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D8318FC-F7E2-4293-8273-8447C6F0399F}"/>
              </a:ext>
            </a:extLst>
          </p:cNvPr>
          <p:cNvSpPr/>
          <p:nvPr/>
        </p:nvSpPr>
        <p:spPr>
          <a:xfrm>
            <a:off x="4903918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图②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F49E6E-C552-4FDD-BB49-C21A25BC82C7}"/>
              </a:ext>
            </a:extLst>
          </p:cNvPr>
          <p:cNvSpPr/>
          <p:nvPr/>
        </p:nvSpPr>
        <p:spPr>
          <a:xfrm>
            <a:off x="7202971" y="468280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图③</a:t>
            </a: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D854E25B-C954-481F-B0EE-DAF2755953D8}"/>
              </a:ext>
            </a:extLst>
          </p:cNvPr>
          <p:cNvSpPr/>
          <p:nvPr/>
        </p:nvSpPr>
        <p:spPr>
          <a:xfrm flipV="1">
            <a:off x="5326530" y="206712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462A13AA-2AA7-4B97-8F0A-EAABE668DFB9}"/>
              </a:ext>
            </a:extLst>
          </p:cNvPr>
          <p:cNvSpPr/>
          <p:nvPr/>
        </p:nvSpPr>
        <p:spPr>
          <a:xfrm flipV="1">
            <a:off x="6092663" y="206712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76D134FC-6A26-4596-B218-DAE50C7BF9B5}"/>
              </a:ext>
            </a:extLst>
          </p:cNvPr>
          <p:cNvSpPr/>
          <p:nvPr/>
        </p:nvSpPr>
        <p:spPr>
          <a:xfrm flipV="1">
            <a:off x="6858798" y="2067125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03A6D6B5-339D-41B6-B405-F86982580B2D}"/>
              </a:ext>
            </a:extLst>
          </p:cNvPr>
          <p:cNvSpPr/>
          <p:nvPr/>
        </p:nvSpPr>
        <p:spPr>
          <a:xfrm rot="5400000" flipH="1" flipV="1">
            <a:off x="4971781" y="2502748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FC4C31D1-A303-4B8D-AE2F-DB4A10979750}"/>
              </a:ext>
            </a:extLst>
          </p:cNvPr>
          <p:cNvSpPr/>
          <p:nvPr/>
        </p:nvSpPr>
        <p:spPr>
          <a:xfrm rot="5400000" flipH="1" flipV="1">
            <a:off x="4971779" y="3253672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5252D9F-3B9A-4075-A359-31B6E93E56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3" y="4219219"/>
            <a:ext cx="1235527" cy="2239392"/>
          </a:xfrm>
          <a:prstGeom prst="rect">
            <a:avLst/>
          </a:prstGeom>
        </p:spPr>
      </p:pic>
      <p:sp>
        <p:nvSpPr>
          <p:cNvPr id="19" name="AutoShape 27">
            <a:extLst>
              <a:ext uri="{FF2B5EF4-FFF2-40B4-BE49-F238E27FC236}">
                <a16:creationId xmlns:a16="http://schemas.microsoft.com/office/drawing/2014/main" id="{6B56C1FD-720F-494E-A3FB-A5F1FBB07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04" y="5109610"/>
            <a:ext cx="3789985" cy="1007213"/>
          </a:xfrm>
          <a:prstGeom prst="wedgeRoundRectCallout">
            <a:avLst>
              <a:gd name="adj1" fmla="val -58715"/>
              <a:gd name="adj2" fmla="val -3390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三角尺先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向上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平移</a:t>
            </a:r>
            <a:r>
              <a:rPr lang="en-US" altLang="zh-CN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格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，再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向右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平移</a:t>
            </a:r>
            <a:r>
              <a:rPr lang="en-US" altLang="zh-CN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3</a:t>
            </a:r>
            <a:r>
              <a:rPr lang="zh-CN" altLang="en-US" sz="2667" b="1" kern="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格</a:t>
            </a: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B5A74CC1-9FAE-43AF-BC2A-3FE7334321CC}"/>
              </a:ext>
            </a:extLst>
          </p:cNvPr>
          <p:cNvSpPr/>
          <p:nvPr/>
        </p:nvSpPr>
        <p:spPr>
          <a:xfrm flipV="1">
            <a:off x="5325394" y="36075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B9DD5EE8-3F49-48F3-9D7A-F92648DD94E6}"/>
              </a:ext>
            </a:extLst>
          </p:cNvPr>
          <p:cNvSpPr/>
          <p:nvPr/>
        </p:nvSpPr>
        <p:spPr>
          <a:xfrm flipV="1">
            <a:off x="6092150" y="36075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B27B3891-BAE3-488A-A801-5FB3815FB804}"/>
              </a:ext>
            </a:extLst>
          </p:cNvPr>
          <p:cNvSpPr/>
          <p:nvPr/>
        </p:nvSpPr>
        <p:spPr>
          <a:xfrm flipV="1">
            <a:off x="6858906" y="3607523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9C34CBEF-D3AE-4E82-9AE4-6A1B152BD484}"/>
              </a:ext>
            </a:extLst>
          </p:cNvPr>
          <p:cNvSpPr/>
          <p:nvPr/>
        </p:nvSpPr>
        <p:spPr>
          <a:xfrm rot="16200000" flipV="1">
            <a:off x="7207010" y="2502748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C6F5DD9F-8CE3-4600-873B-89D547734047}"/>
              </a:ext>
            </a:extLst>
          </p:cNvPr>
          <p:cNvSpPr/>
          <p:nvPr/>
        </p:nvSpPr>
        <p:spPr>
          <a:xfrm rot="16200000" flipV="1">
            <a:off x="7207010" y="3253672"/>
            <a:ext cx="775767" cy="450851"/>
          </a:xfrm>
          <a:prstGeom prst="arc">
            <a:avLst>
              <a:gd name="adj1" fmla="val 11229296"/>
              <a:gd name="adj2" fmla="val 21167872"/>
            </a:avLst>
          </a:prstGeom>
          <a:ln w="12700">
            <a:solidFill>
              <a:srgbClr val="0000FF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FED9EBA-2E7D-4D74-A776-99614A8555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279" y="4186756"/>
            <a:ext cx="1268759" cy="2347200"/>
          </a:xfrm>
          <a:prstGeom prst="rect">
            <a:avLst/>
          </a:prstGeom>
        </p:spPr>
      </p:pic>
      <p:sp>
        <p:nvSpPr>
          <p:cNvPr id="26" name="AutoShape 27">
            <a:extLst>
              <a:ext uri="{FF2B5EF4-FFF2-40B4-BE49-F238E27FC236}">
                <a16:creationId xmlns:a16="http://schemas.microsoft.com/office/drawing/2014/main" id="{A2C8EA29-EB75-452E-96C6-D8CDD693F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410" y="5206353"/>
            <a:ext cx="3875548" cy="1007704"/>
          </a:xfrm>
          <a:prstGeom prst="wedgeRoundRectCallout">
            <a:avLst>
              <a:gd name="adj1" fmla="val 57282"/>
              <a:gd name="adj2" fmla="val -33376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</a:pP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三角尺先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向右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向上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en-US" altLang="zh-CN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67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en-US" sz="2667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E8A103B-29B4-E303-FC28-BEAE440394F3}"/>
              </a:ext>
            </a:extLst>
          </p:cNvPr>
          <p:cNvGrpSpPr/>
          <p:nvPr/>
        </p:nvGrpSpPr>
        <p:grpSpPr>
          <a:xfrm>
            <a:off x="1139651" y="260350"/>
            <a:ext cx="9937750" cy="1254125"/>
            <a:chOff x="1087" y="7182"/>
            <a:chExt cx="15650" cy="1975"/>
          </a:xfrm>
        </p:grpSpPr>
        <p:sp>
          <p:nvSpPr>
            <p:cNvPr id="28" name="标题 1">
              <a:extLst>
                <a:ext uri="{FF2B5EF4-FFF2-40B4-BE49-F238E27FC236}">
                  <a16:creationId xmlns:a16="http://schemas.microsoft.com/office/drawing/2014/main" id="{C75E7C8C-0F0E-77D6-AF86-6F1E0A10B6E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4928" cy="1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说一说，图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和图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分别怎样才能平移到图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中的相应位置？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C8B734D-C6B2-0CB3-2A85-EA604423D033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34E28E2-3CD0-4562-FE34-F3E68117E640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任意多边形: 形状 18">
                <a:extLst>
                  <a:ext uri="{FF2B5EF4-FFF2-40B4-BE49-F238E27FC236}">
                    <a16:creationId xmlns:a16="http://schemas.microsoft.com/office/drawing/2014/main" id="{3E932B6B-C981-7174-19EB-BE8ADE89478D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874B42F-AF14-2072-E0B1-06A3DE8CC34F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025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4193</TotalTime>
  <Words>703</Words>
  <Application>Microsoft Office PowerPoint</Application>
  <PresentationFormat>宽屏</PresentationFormat>
  <Paragraphs>85</Paragraphs>
  <Slides>17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FZYBKSJW--GB1-0</vt:lpstr>
      <vt:lpstr>等线</vt:lpstr>
      <vt:lpstr>黑体</vt:lpstr>
      <vt:lpstr>华文细黑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760</cp:revision>
  <dcterms:created xsi:type="dcterms:W3CDTF">2016-01-14T07:05:12Z</dcterms:created>
  <dcterms:modified xsi:type="dcterms:W3CDTF">2025-11-15T09:30:32Z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